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324" r:id="rId5"/>
    <p:sldId id="302" r:id="rId6"/>
    <p:sldId id="315" r:id="rId7"/>
    <p:sldId id="327" r:id="rId8"/>
    <p:sldId id="325" r:id="rId9"/>
    <p:sldId id="294" r:id="rId10"/>
    <p:sldId id="333" r:id="rId11"/>
    <p:sldId id="334" r:id="rId12"/>
    <p:sldId id="335" r:id="rId13"/>
    <p:sldId id="295" r:id="rId14"/>
    <p:sldId id="329" r:id="rId15"/>
    <p:sldId id="330" r:id="rId16"/>
    <p:sldId id="331" r:id="rId17"/>
    <p:sldId id="314" r:id="rId18"/>
    <p:sldId id="332" r:id="rId19"/>
    <p:sldId id="326" r:id="rId20"/>
    <p:sldId id="304" r:id="rId21"/>
    <p:sldId id="310" r:id="rId22"/>
    <p:sldId id="311" r:id="rId23"/>
    <p:sldId id="312" r:id="rId24"/>
    <p:sldId id="313" r:id="rId25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8" autoAdjust="0"/>
    <p:restoredTop sz="97440" autoAdjust="0"/>
  </p:normalViewPr>
  <p:slideViewPr>
    <p:cSldViewPr snapToGrid="0">
      <p:cViewPr varScale="1">
        <p:scale>
          <a:sx n="144" d="100"/>
          <a:sy n="144" d="100"/>
        </p:scale>
        <p:origin x="150" y="438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E7E9E9-0A43-43D2-BA67-AF5AA2B4BC3E}" type="datetime1">
              <a:rPr lang="it-IT" smtClean="0"/>
              <a:t>20/05/2021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0F376-58E9-4C6B-BFD3-292CA03A8C86}" type="datetime1">
              <a:rPr lang="it-IT" smtClean="0"/>
              <a:pPr/>
              <a:t>20/05/2021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9788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35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04288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958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8476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771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5952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15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803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685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07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895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208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735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42300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899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699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yout personalizza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" name="Esagono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Esagono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Esagono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Esagono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it-IT" sz="4800" b="1" noProof="0">
                <a:solidFill>
                  <a:schemeClr val="tx1"/>
                </a:solidFill>
              </a:rPr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su du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9" name="Segnaposto tes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tes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su tr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9" name="Segnaposto tes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tes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Esagono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Esagono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1"/>
              </a:solidFill>
            </a:endParaRPr>
          </a:p>
        </p:txBody>
      </p:sp>
      <p:sp>
        <p:nvSpPr>
          <p:cNvPr id="5" name="Esagono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yout personalizza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Rettangolo 1" descr="Edificio svettante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Layout personalizza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Ovale 2" descr="Edificio svettante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Segnaposto testo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3" name="Segnaposto immagine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15" name="Esagono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Esagono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7" name="Esagono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8" name="Segnaposto immagine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it-IT" sz="4800" b="1" noProof="0">
                <a:solidFill>
                  <a:schemeClr val="tx1"/>
                </a:solidFill>
              </a:rPr>
              <a:t>Fare clic per modificare lo stile del titolo dello schema</a:t>
            </a:r>
          </a:p>
        </p:txBody>
      </p:sp>
      <p:sp>
        <p:nvSpPr>
          <p:cNvPr id="9" name="Esagono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Esagono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Esagono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testo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0" name="Segnaposto testo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testo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2" name="Segnaposto testo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3" name="Segnaposto testo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4" name="Segnaposto testo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Segnaposto immagine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egnaposto contenuto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1" name="Segnaposto contenuto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2" name="Segnaposto contenuto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3" name="Segnaposto contenuto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4" name="Segnaposto contenuto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5" name="Segnaposto contenuto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2697251-4D5B-49DD-951C-2C9F3AFB28D5}" type="datetime1">
              <a:rPr lang="it-IT" sz="1100" noProof="0" smtClean="0">
                <a:solidFill>
                  <a:schemeClr val="accent2"/>
                </a:solidFill>
              </a:rPr>
              <a:t>20/05/2021</a:t>
            </a:fld>
            <a:endParaRPr lang="it-IT" sz="1100" noProof="0" dirty="0">
              <a:solidFill>
                <a:schemeClr val="accent2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it-IT" sz="1100" b="1" noProof="0">
                <a:solidFill>
                  <a:schemeClr val="accent2"/>
                </a:solidFill>
              </a:rPr>
              <a:t>Relazione annuale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it-IT" sz="1100" noProof="0" smtClean="0">
                <a:solidFill>
                  <a:schemeClr val="accent4"/>
                </a:solidFill>
              </a:rPr>
              <a:pPr algn="r"/>
              <a:t>‹N›</a:t>
            </a:fld>
            <a:endParaRPr lang="it-IT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sv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svg"/><Relationship Id="rId9" Type="http://schemas.openxmlformats.org/officeDocument/2006/relationships/image" Target="../media/image28.png"/><Relationship Id="rId14" Type="http://schemas.openxmlformats.org/officeDocument/2006/relationships/image" Target="../media/image3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 descr="Edificio in vetro blu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Esagono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4400" dirty="0"/>
              <a:t>Hotel </a:t>
            </a:r>
            <a:r>
              <a:rPr lang="it-IT" sz="4400" dirty="0" err="1"/>
              <a:t>Bookind</a:t>
            </a:r>
            <a:r>
              <a:rPr lang="it-IT" sz="4400" dirty="0"/>
              <a:t> Demand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 sz="1200" dirty="0"/>
              <a:t>Machine Learning Project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sz="1600" dirty="0"/>
              <a:t>Martelli Giorgio</a:t>
            </a:r>
          </a:p>
          <a:p>
            <a:pPr rtl="0"/>
            <a:r>
              <a:rPr lang="it-IT" sz="1600" dirty="0"/>
              <a:t>Testa Luca</a:t>
            </a:r>
          </a:p>
        </p:txBody>
      </p:sp>
      <p:sp>
        <p:nvSpPr>
          <p:cNvPr id="21" name="Esagono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6" name="Esagono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Esagono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NaN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479033-4893-47B5-8513-977CC82A3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0469" y="1648617"/>
            <a:ext cx="2973160" cy="4391429"/>
          </a:xfrm>
          <a:prstGeom prst="rect">
            <a:avLst/>
          </a:prstGeom>
        </p:spPr>
      </p:pic>
      <p:sp>
        <p:nvSpPr>
          <p:cNvPr id="6" name="Segnaposto testo 7">
            <a:extLst>
              <a:ext uri="{FF2B5EF4-FFF2-40B4-BE49-F238E27FC236}">
                <a16:creationId xmlns:a16="http://schemas.microsoft.com/office/drawing/2014/main" id="{3D46FA48-9E05-4837-A555-2BCA48BD8A28}"/>
              </a:ext>
            </a:extLst>
          </p:cNvPr>
          <p:cNvSpPr txBox="1">
            <a:spLocks/>
          </p:cNvSpPr>
          <p:nvPr/>
        </p:nvSpPr>
        <p:spPr>
          <a:xfrm>
            <a:off x="6000567" y="1648617"/>
            <a:ext cx="4086094" cy="1407003"/>
          </a:xfrm>
          <a:prstGeom prst="rect">
            <a:avLst/>
          </a:prstGeom>
          <a:noFill/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b="0" i="0" dirty="0">
                <a:solidFill>
                  <a:srgbClr val="202124"/>
                </a:solidFill>
                <a:effectLst/>
                <a:latin typeface="Century" panose="02040604050505020304" pitchFamily="18" charset="0"/>
              </a:rPr>
              <a:t>For the variable with 94% missing values ​​it was decided to delete it. For the other two variables it was decided to replace the missing values ​​with the average of the data trend.</a:t>
            </a:r>
            <a:endParaRPr lang="it-IT" sz="1600" dirty="0">
              <a:latin typeface="Century" panose="02040604050505020304" pitchFamily="18" charset="0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61BE1C8B-236B-45D8-AF8D-DF0EEFA9D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3744" y="3284220"/>
            <a:ext cx="5019740" cy="2755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Map</a:t>
            </a:r>
            <a:r>
              <a:rPr lang="it-IT" dirty="0"/>
              <a:t> of % guests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B3858F-0047-4CD2-AD35-375AE7045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3839" y="1720222"/>
            <a:ext cx="7004321" cy="4502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correlated</a:t>
            </a:r>
            <a:r>
              <a:rPr lang="it-IT" dirty="0"/>
              <a:t> with </a:t>
            </a:r>
            <a:r>
              <a:rPr lang="it-IT" dirty="0" err="1"/>
              <a:t>our</a:t>
            </a:r>
            <a:r>
              <a:rPr lang="it-IT" dirty="0"/>
              <a:t> target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BE0545D-19E5-4EAD-A60B-E9B7836EC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10" r="29523"/>
          <a:stretch/>
        </p:blipFill>
        <p:spPr>
          <a:xfrm>
            <a:off x="1286503" y="3165770"/>
            <a:ext cx="3192731" cy="3057229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B519C895-42AA-45AC-8B9A-8CCCB3AD66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582" y="3165772"/>
            <a:ext cx="5963478" cy="3057228"/>
          </a:xfrm>
          <a:prstGeom prst="rect">
            <a:avLst/>
          </a:prstGeom>
        </p:spPr>
      </p:pic>
      <p:sp>
        <p:nvSpPr>
          <p:cNvPr id="6" name="Casella di testo 67">
            <a:extLst>
              <a:ext uri="{FF2B5EF4-FFF2-40B4-BE49-F238E27FC236}">
                <a16:creationId xmlns:a16="http://schemas.microsoft.com/office/drawing/2014/main" id="{57B83CB2-4A10-4C2F-95A8-552AAA34A2D7}"/>
              </a:ext>
            </a:extLst>
          </p:cNvPr>
          <p:cNvSpPr txBox="1"/>
          <p:nvPr/>
        </p:nvSpPr>
        <p:spPr>
          <a:xfrm>
            <a:off x="3032416" y="1561427"/>
            <a:ext cx="6127168" cy="1378029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u="sng" strike="sngStrike" dirty="0">
                <a:solidFill>
                  <a:srgbClr val="FF0000"/>
                </a:solidFill>
                <a:latin typeface="Century" panose="02040604050505020304" pitchFamily="18" charset="0"/>
              </a:rPr>
              <a:t>We decided to use 4 basic models (without parameters) in order to evaluate the best on the basis of accuracy and time. Best model is </a:t>
            </a:r>
            <a:r>
              <a:rPr lang="en-US" u="sng" strike="sngStrike" dirty="0" err="1">
                <a:solidFill>
                  <a:srgbClr val="FF0000"/>
                </a:solidFill>
                <a:latin typeface="Century" panose="02040604050505020304" pitchFamily="18" charset="0"/>
              </a:rPr>
              <a:t>XTremeGradient</a:t>
            </a:r>
            <a:r>
              <a:rPr lang="en-US" u="sng" strike="sngStrike" dirty="0">
                <a:solidFill>
                  <a:srgbClr val="FF0000"/>
                </a:solidFill>
                <a:latin typeface="Century" panose="02040604050505020304" pitchFamily="18" charset="0"/>
              </a:rPr>
              <a:t> Boosting, based on the accuracy and the run time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it-IT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358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Model </a:t>
            </a:r>
            <a:r>
              <a:rPr lang="it-IT" dirty="0" err="1"/>
              <a:t>Explanation</a:t>
            </a:r>
            <a:endParaRPr lang="it-IT" dirty="0"/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B8C391BA-5DD4-423E-8DFF-F2825357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766192"/>
              </p:ext>
            </p:extLst>
          </p:nvPr>
        </p:nvGraphicFramePr>
        <p:xfrm>
          <a:off x="2032000" y="3215827"/>
          <a:ext cx="8127999" cy="1849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244803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531822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242507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Classifiers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180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Decision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Tree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87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Random </a:t>
                      </a:r>
                      <a:r>
                        <a:rPr lang="it-IT" dirty="0" err="1"/>
                        <a:t>Forest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19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2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Xtreme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Gradient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Boosting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857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Light </a:t>
                      </a:r>
                      <a:r>
                        <a:rPr lang="it-IT" dirty="0" err="1"/>
                        <a:t>Gradient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Boosting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637118"/>
                  </a:ext>
                </a:extLst>
              </a:tr>
            </a:tbl>
          </a:graphicData>
        </a:graphic>
      </p:graphicFrame>
      <p:sp>
        <p:nvSpPr>
          <p:cNvPr id="6" name="Casella di testo 67">
            <a:extLst>
              <a:ext uri="{FF2B5EF4-FFF2-40B4-BE49-F238E27FC236}">
                <a16:creationId xmlns:a16="http://schemas.microsoft.com/office/drawing/2014/main" id="{EC9BFCB3-3311-4520-A967-1AF5F2282764}"/>
              </a:ext>
            </a:extLst>
          </p:cNvPr>
          <p:cNvSpPr txBox="1"/>
          <p:nvPr/>
        </p:nvSpPr>
        <p:spPr>
          <a:xfrm>
            <a:off x="3032416" y="1561427"/>
            <a:ext cx="6127168" cy="1378029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202124"/>
                </a:solidFill>
                <a:latin typeface="Century" panose="02040604050505020304" pitchFamily="18" charset="0"/>
              </a:rPr>
              <a:t>We decided to use 4 basic models (without parameters) in order to evaluate the best on the basis of accuracy and time. Best model is </a:t>
            </a:r>
            <a:r>
              <a:rPr lang="en-US" dirty="0" err="1">
                <a:solidFill>
                  <a:srgbClr val="202124"/>
                </a:solidFill>
                <a:latin typeface="Century" panose="02040604050505020304" pitchFamily="18" charset="0"/>
              </a:rPr>
              <a:t>XTremeGradient</a:t>
            </a:r>
            <a:r>
              <a:rPr lang="en-US" dirty="0">
                <a:solidFill>
                  <a:srgbClr val="202124"/>
                </a:solidFill>
                <a:latin typeface="Century" panose="02040604050505020304" pitchFamily="18" charset="0"/>
              </a:rPr>
              <a:t> Boosting, based on the accuracy and the run time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it-IT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384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it-IT" sz="4800" b="1" dirty="0">
                <a:solidFill>
                  <a:schemeClr val="tx1"/>
                </a:solidFill>
              </a:rPr>
              <a:t>Model </a:t>
            </a:r>
            <a:r>
              <a:rPr lang="it-IT" sz="4800" b="1" dirty="0" err="1">
                <a:solidFill>
                  <a:schemeClr val="tx1"/>
                </a:solidFill>
              </a:rPr>
              <a:t>Explanation</a:t>
            </a:r>
            <a:r>
              <a:rPr lang="it-IT" sz="4800" b="1" dirty="0">
                <a:solidFill>
                  <a:schemeClr val="tx1"/>
                </a:solidFill>
              </a:rPr>
              <a:t>: XGB</a:t>
            </a:r>
          </a:p>
        </p:txBody>
      </p:sp>
      <p:sp>
        <p:nvSpPr>
          <p:cNvPr id="76" name="Titolo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2400" b="1">
                <a:solidFill>
                  <a:schemeClr val="accent4"/>
                </a:solidFill>
                <a:cs typeface="Biome Light" panose="020B0303030204020804" pitchFamily="34" charset="0"/>
              </a:rPr>
              <a:t>T1</a:t>
            </a:r>
          </a:p>
        </p:txBody>
      </p:sp>
      <p:sp>
        <p:nvSpPr>
          <p:cNvPr id="78" name="Titolo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2400" b="1">
                <a:solidFill>
                  <a:schemeClr val="accent4"/>
                </a:solidFill>
                <a:cs typeface="Biome Light" panose="020B0303030204020804" pitchFamily="34" charset="0"/>
              </a:rPr>
              <a:t>T2</a:t>
            </a:r>
          </a:p>
        </p:txBody>
      </p:sp>
      <p:sp>
        <p:nvSpPr>
          <p:cNvPr id="80" name="Titolo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2400" b="1">
                <a:solidFill>
                  <a:schemeClr val="accent4"/>
                </a:solidFill>
                <a:cs typeface="Biome Light" panose="020B0303030204020804" pitchFamily="34" charset="0"/>
              </a:rPr>
              <a:t>T3</a:t>
            </a:r>
          </a:p>
        </p:txBody>
      </p:sp>
      <p:sp>
        <p:nvSpPr>
          <p:cNvPr id="82" name="Titolo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2400" b="1">
                <a:solidFill>
                  <a:schemeClr val="accent4"/>
                </a:solidFill>
                <a:cs typeface="Biome Light" panose="020B0303030204020804" pitchFamily="34" charset="0"/>
              </a:rPr>
              <a:t>T4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68" name="Casella di testo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1013268" y="3056757"/>
            <a:ext cx="2085110" cy="2212969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solidFill>
                  <a:srgbClr val="202124"/>
                </a:solidFill>
              </a:rPr>
              <a:t>We use XGB without parameters.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400" dirty="0">
              <a:solidFill>
                <a:srgbClr val="202124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solidFill>
                  <a:srgbClr val="202124"/>
                </a:solidFill>
              </a:rPr>
              <a:t>Accuracy: 0,86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solidFill>
                  <a:srgbClr val="202124"/>
                </a:solidFill>
              </a:rPr>
              <a:t>Run Time: 5 sec</a:t>
            </a:r>
            <a:endParaRPr lang="it-IT" sz="1400" b="1" dirty="0">
              <a:solidFill>
                <a:srgbClr val="202124"/>
              </a:solidFill>
            </a:endParaRPr>
          </a:p>
        </p:txBody>
      </p:sp>
      <p:sp>
        <p:nvSpPr>
          <p:cNvPr id="4" name="Casella di testo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653810" y="3056758"/>
            <a:ext cx="2085110" cy="2212968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r>
              <a:rPr lang="it-IT" sz="1400" dirty="0" err="1">
                <a:solidFill>
                  <a:srgbClr val="202124"/>
                </a:solidFill>
              </a:rPr>
              <a:t>Then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we’ve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implemented</a:t>
            </a:r>
            <a:r>
              <a:rPr lang="it-IT" sz="1400" dirty="0">
                <a:solidFill>
                  <a:srgbClr val="202124"/>
                </a:solidFill>
              </a:rPr>
              <a:t> 5 Cross </a:t>
            </a:r>
            <a:r>
              <a:rPr lang="it-IT" sz="1400" dirty="0" err="1">
                <a:solidFill>
                  <a:srgbClr val="202124"/>
                </a:solidFill>
              </a:rPr>
              <a:t>Validations</a:t>
            </a:r>
            <a:r>
              <a:rPr lang="it-IT" sz="1400" dirty="0">
                <a:solidFill>
                  <a:srgbClr val="202124"/>
                </a:solidFill>
              </a:rPr>
              <a:t>.</a:t>
            </a:r>
          </a:p>
          <a:p>
            <a:pPr algn="ctr" rtl="0"/>
            <a:endParaRPr lang="it-IT" sz="1400" b="1" dirty="0">
              <a:latin typeface="+mj-lt"/>
              <a:cs typeface="Biome Light" panose="020B0303030204020804" pitchFamily="34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Accuracy</a:t>
            </a:r>
            <a:r>
              <a:rPr lang="it-IT" sz="1400" b="1" dirty="0">
                <a:solidFill>
                  <a:srgbClr val="202124"/>
                </a:solidFill>
              </a:rPr>
              <a:t>: 0,87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Run</a:t>
            </a:r>
            <a:r>
              <a:rPr lang="it-IT" sz="1400" b="1" dirty="0">
                <a:solidFill>
                  <a:srgbClr val="202124"/>
                </a:solidFill>
              </a:rPr>
              <a:t> Time: 96 sec</a:t>
            </a:r>
          </a:p>
        </p:txBody>
      </p:sp>
      <p:sp>
        <p:nvSpPr>
          <p:cNvPr id="47" name="Casella di testo 3">
            <a:extLst>
              <a:ext uri="{FF2B5EF4-FFF2-40B4-BE49-F238E27FC236}">
                <a16:creationId xmlns:a16="http://schemas.microsoft.com/office/drawing/2014/main" id="{010CED6E-8754-4E15-AAF9-F4AD8A922D70}"/>
              </a:ext>
            </a:extLst>
          </p:cNvPr>
          <p:cNvSpPr txBox="1"/>
          <p:nvPr/>
        </p:nvSpPr>
        <p:spPr>
          <a:xfrm>
            <a:off x="6467080" y="3056757"/>
            <a:ext cx="2085110" cy="2212969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r>
              <a:rPr lang="it-IT" sz="1400" dirty="0" err="1">
                <a:solidFill>
                  <a:srgbClr val="202124"/>
                </a:solidFill>
              </a:rPr>
              <a:t>Then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we’ve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implemented</a:t>
            </a:r>
            <a:r>
              <a:rPr lang="it-IT" sz="1400" dirty="0">
                <a:solidFill>
                  <a:srgbClr val="202124"/>
                </a:solidFill>
              </a:rPr>
              <a:t> a </a:t>
            </a:r>
            <a:r>
              <a:rPr lang="it-IT" sz="1400" dirty="0" err="1">
                <a:solidFill>
                  <a:srgbClr val="202124"/>
                </a:solidFill>
              </a:rPr>
              <a:t>GridSearch</a:t>
            </a:r>
            <a:r>
              <a:rPr lang="it-IT" sz="1400" dirty="0">
                <a:solidFill>
                  <a:srgbClr val="202124"/>
                </a:solidFill>
              </a:rPr>
              <a:t>, best </a:t>
            </a:r>
            <a:r>
              <a:rPr lang="it-IT" sz="1400" dirty="0" err="1">
                <a:solidFill>
                  <a:srgbClr val="202124"/>
                </a:solidFill>
              </a:rPr>
              <a:t>estimators</a:t>
            </a:r>
            <a:r>
              <a:rPr lang="it-IT" sz="1400" dirty="0">
                <a:solidFill>
                  <a:srgbClr val="202124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202124"/>
                </a:solidFill>
              </a:rPr>
              <a:t>N_estimators</a:t>
            </a:r>
            <a:r>
              <a:rPr lang="it-IT" sz="1400" dirty="0">
                <a:solidFill>
                  <a:srgbClr val="202124"/>
                </a:solidFill>
              </a:rPr>
              <a:t> (190)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202124"/>
                </a:solidFill>
              </a:rPr>
              <a:t>Learning_rate</a:t>
            </a:r>
            <a:r>
              <a:rPr lang="it-IT" sz="1400" dirty="0">
                <a:solidFill>
                  <a:srgbClr val="202124"/>
                </a:solidFill>
              </a:rPr>
              <a:t> (0,3)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202124"/>
                </a:solidFill>
              </a:rPr>
              <a:t>Max_depth</a:t>
            </a:r>
            <a:r>
              <a:rPr lang="it-IT" sz="1400" dirty="0">
                <a:solidFill>
                  <a:srgbClr val="202124"/>
                </a:solidFill>
              </a:rPr>
              <a:t> (12)</a:t>
            </a:r>
          </a:p>
          <a:p>
            <a:endParaRPr lang="it-IT" sz="1400" b="1" dirty="0">
              <a:latin typeface="+mj-lt"/>
              <a:cs typeface="Biome Light" panose="020B0303030204020804" pitchFamily="34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Accuracy</a:t>
            </a:r>
            <a:r>
              <a:rPr lang="it-IT" sz="1400" b="1" dirty="0">
                <a:solidFill>
                  <a:srgbClr val="202124"/>
                </a:solidFill>
              </a:rPr>
              <a:t>: 0,89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Run</a:t>
            </a:r>
            <a:r>
              <a:rPr lang="it-IT" sz="1400" b="1" dirty="0">
                <a:solidFill>
                  <a:srgbClr val="202124"/>
                </a:solidFill>
              </a:rPr>
              <a:t> Time: 3 sec</a:t>
            </a:r>
          </a:p>
        </p:txBody>
      </p:sp>
      <p:sp>
        <p:nvSpPr>
          <p:cNvPr id="49" name="Casella di testo 3">
            <a:extLst>
              <a:ext uri="{FF2B5EF4-FFF2-40B4-BE49-F238E27FC236}">
                <a16:creationId xmlns:a16="http://schemas.microsoft.com/office/drawing/2014/main" id="{66478A68-0E87-4D10-945E-0E285544021F}"/>
              </a:ext>
            </a:extLst>
          </p:cNvPr>
          <p:cNvSpPr txBox="1"/>
          <p:nvPr/>
        </p:nvSpPr>
        <p:spPr>
          <a:xfrm>
            <a:off x="9184721" y="2979085"/>
            <a:ext cx="2085110" cy="2212969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r>
              <a:rPr lang="it-IT" sz="1400" dirty="0" err="1">
                <a:solidFill>
                  <a:srgbClr val="202124"/>
                </a:solidFill>
              </a:rPr>
              <a:t>Then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we’ve</a:t>
            </a:r>
            <a:r>
              <a:rPr lang="it-IT" sz="1400" dirty="0">
                <a:solidFill>
                  <a:srgbClr val="202124"/>
                </a:solidFill>
              </a:rPr>
              <a:t> mixed CV and </a:t>
            </a:r>
            <a:r>
              <a:rPr lang="it-IT" sz="1400" dirty="0" err="1">
                <a:solidFill>
                  <a:srgbClr val="202124"/>
                </a:solidFill>
              </a:rPr>
              <a:t>GridSearch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Parameters</a:t>
            </a:r>
            <a:r>
              <a:rPr lang="it-IT" sz="1400" dirty="0">
                <a:solidFill>
                  <a:srgbClr val="202124"/>
                </a:solidFill>
              </a:rPr>
              <a:t>:</a:t>
            </a:r>
          </a:p>
          <a:p>
            <a:endParaRPr lang="it-IT" sz="1400" b="1" dirty="0">
              <a:latin typeface="+mj-lt"/>
              <a:cs typeface="Biome Light" panose="020B0303030204020804" pitchFamily="34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Accuracy</a:t>
            </a:r>
            <a:r>
              <a:rPr lang="it-IT" sz="1400" b="1" dirty="0">
                <a:solidFill>
                  <a:srgbClr val="202124"/>
                </a:solidFill>
              </a:rPr>
              <a:t>: 0,90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Run</a:t>
            </a:r>
            <a:r>
              <a:rPr lang="it-IT" sz="1400" b="1" dirty="0">
                <a:solidFill>
                  <a:srgbClr val="202124"/>
                </a:solidFill>
              </a:rPr>
              <a:t> Time: 6 sec</a:t>
            </a: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Model </a:t>
            </a:r>
            <a:r>
              <a:rPr lang="it-IT" dirty="0" err="1"/>
              <a:t>Explanation</a:t>
            </a:r>
            <a:r>
              <a:rPr lang="it-IT" dirty="0"/>
              <a:t>: XGB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D81A0E9-3CC0-4158-8739-9540FE15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94" y="2974931"/>
            <a:ext cx="3838948" cy="280314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05C3FA4-5288-4BCA-B81A-3457277D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441" y="2611288"/>
            <a:ext cx="4031463" cy="3530430"/>
          </a:xfrm>
          <a:prstGeom prst="rect">
            <a:avLst/>
          </a:prstGeom>
        </p:spPr>
      </p:pic>
      <p:sp>
        <p:nvSpPr>
          <p:cNvPr id="7" name="Casella di testo 67">
            <a:extLst>
              <a:ext uri="{FF2B5EF4-FFF2-40B4-BE49-F238E27FC236}">
                <a16:creationId xmlns:a16="http://schemas.microsoft.com/office/drawing/2014/main" id="{994D5B52-1D29-4579-BBCF-655F11BEF9E5}"/>
              </a:ext>
            </a:extLst>
          </p:cNvPr>
          <p:cNvSpPr txBox="1"/>
          <p:nvPr/>
        </p:nvSpPr>
        <p:spPr>
          <a:xfrm>
            <a:off x="3032416" y="1561427"/>
            <a:ext cx="6127168" cy="1378029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i="1" u="sng" strike="sng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We decided to use 4 basic models (without parameters) in order to evaluate the best on the basis of accuracy and time. Best model is </a:t>
            </a:r>
            <a:r>
              <a:rPr lang="en-US" i="1" u="sng" strike="sngStrike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XTremeGradient</a:t>
            </a:r>
            <a:r>
              <a:rPr lang="en-US" i="1" u="sng" strike="sngStrik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" panose="02040604050505020304" pitchFamily="18" charset="0"/>
              </a:rPr>
              <a:t> Boosting, based on the accuracy and the run time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it-IT" dirty="0">
              <a:solidFill>
                <a:srgbClr val="2021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47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 descr="Edificio rispecchiante il riflesso della città al tramonto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 eaLnBrk="1" latinLnBrk="0" hangingPunct="1"/>
            <a:r>
              <a:rPr lang="it-IT" sz="2600" kern="120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Collaborare con Contoso è stato fantastico. Filippa era la mia rappresentante e ha anticipato ogni mia esigenza, lavorando diligentemente alla soluzione del problema.</a:t>
            </a:r>
            <a:endParaRPr lang="it-IT" sz="260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Cliente soddisfatto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it-IT" sz="4800" b="1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Segnaposto immagine 45" descr="primo piano di un membro del team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/>
              <a:t>Martina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Sales Manager</a:t>
            </a:r>
          </a:p>
        </p:txBody>
      </p:sp>
      <p:pic>
        <p:nvPicPr>
          <p:cNvPr id="48" name="Segnaposto immagine 47" descr="primo piano di un membro del team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it-IT"/>
              <a:t>Gerolamo</a:t>
            </a:r>
          </a:p>
        </p:txBody>
      </p:sp>
      <p:sp>
        <p:nvSpPr>
          <p:cNvPr id="31" name="Segnaposto testo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Sales Representative</a:t>
            </a:r>
          </a:p>
        </p:txBody>
      </p:sp>
      <p:pic>
        <p:nvPicPr>
          <p:cNvPr id="50" name="Segnaposto immagine 49" descr="primo piano di un membro del team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Federico</a:t>
            </a:r>
          </a:p>
        </p:txBody>
      </p:sp>
      <p:sp>
        <p:nvSpPr>
          <p:cNvPr id="35" name="Segnaposto testo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Sales Representative</a:t>
            </a:r>
          </a:p>
        </p:txBody>
      </p:sp>
      <p:pic>
        <p:nvPicPr>
          <p:cNvPr id="52" name="Segnaposto immagine 51" descr="primo piano di un membro del team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6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Segnaposto testo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Gianni</a:t>
            </a:r>
          </a:p>
        </p:txBody>
      </p:sp>
      <p:sp>
        <p:nvSpPr>
          <p:cNvPr id="37" name="Segnaposto testo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it-IT"/>
              <a:t>Servizio clienti</a:t>
            </a:r>
          </a:p>
        </p:txBody>
      </p:sp>
      <p:pic>
        <p:nvPicPr>
          <p:cNvPr id="54" name="Segnaposto immagine 53" descr="primo piano di un membro del team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7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Segnaposto testo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/>
              <a:t>Clarissa</a:t>
            </a:r>
          </a:p>
        </p:txBody>
      </p:sp>
      <p:sp>
        <p:nvSpPr>
          <p:cNvPr id="39" name="Segnaposto testo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it-IT"/>
              <a:t>Servizio clienti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715907" cy="830997"/>
          </a:xfrm>
        </p:spPr>
        <p:txBody>
          <a:bodyPr rtlCol="0"/>
          <a:lstStyle/>
          <a:p>
            <a:pPr rtl="0"/>
            <a:r>
              <a:rPr lang="it-IT"/>
              <a:t>Obiettivi per il T1</a:t>
            </a:r>
          </a:p>
          <a:p>
            <a:pPr rtl="0"/>
            <a:endParaRPr lang="it-IT"/>
          </a:p>
        </p:txBody>
      </p:sp>
      <p:pic>
        <p:nvPicPr>
          <p:cNvPr id="25" name="Segnaposto immagine 4" descr="primo piano di un edificio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Festeggiamento per la fine dell'anno fiscale il 15 luglio</a:t>
            </a:r>
            <a:br>
              <a:rPr lang="it-IT"/>
            </a:br>
            <a:r>
              <a:rPr lang="it-IT"/>
              <a:t> </a:t>
            </a:r>
          </a:p>
          <a:p>
            <a:pPr rtl="0"/>
            <a:r>
              <a:rPr lang="it-IT"/>
              <a:t>Giornata di formazione dei dipendenti il 14 agosto </a:t>
            </a:r>
            <a:br>
              <a:rPr lang="it-IT"/>
            </a:br>
            <a:endParaRPr lang="it-IT"/>
          </a:p>
          <a:p>
            <a:pPr rtl="0"/>
            <a:r>
              <a:rPr lang="it-IT"/>
              <a:t>Lezione yoga per i dipendenti il 3 settembre </a:t>
            </a:r>
            <a:br>
              <a:rPr lang="it-IT"/>
            </a:br>
            <a:endParaRPr lang="it-IT"/>
          </a:p>
          <a:p>
            <a:pPr rtl="0"/>
            <a:r>
              <a:rPr lang="it-IT"/>
              <a:t>Serie di seminari a partire dal 10 settembre 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Aumentare la soddisfazione dei clienti del 2%</a:t>
            </a:r>
            <a:br>
              <a:rPr lang="it-IT"/>
            </a:br>
            <a:endParaRPr lang="it-IT"/>
          </a:p>
          <a:p>
            <a:pPr rtl="0"/>
            <a:r>
              <a:rPr lang="it-IT"/>
              <a:t>Mantenere la crescita</a:t>
            </a:r>
            <a:br>
              <a:rPr lang="it-IT"/>
            </a:br>
            <a:endParaRPr lang="it-IT"/>
          </a:p>
          <a:p>
            <a:pPr rtl="0"/>
            <a:r>
              <a:rPr lang="it-IT"/>
              <a:t>Diversificare gli investimenti nel settore 2</a:t>
            </a:r>
            <a:br>
              <a:rPr lang="it-IT"/>
            </a:br>
            <a:endParaRPr lang="it-IT"/>
          </a:p>
          <a:p>
            <a:pPr rtl="0"/>
            <a:r>
              <a:rPr lang="it-IT"/>
              <a:t>Iniziativa di partnership con organizzazioni di terze parti</a:t>
            </a:r>
          </a:p>
          <a:p>
            <a:pPr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o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435600" cy="830997"/>
          </a:xfrm>
        </p:spPr>
        <p:txBody>
          <a:bodyPr rtlCol="0"/>
          <a:lstStyle/>
          <a:p>
            <a:pPr rtl="0"/>
            <a:r>
              <a:rPr lang="it-IT"/>
              <a:t>Obiettivi per il T2</a:t>
            </a:r>
            <a:br>
              <a:rPr lang="it-IT"/>
            </a:br>
            <a:endParaRPr lang="it-IT"/>
          </a:p>
        </p:txBody>
      </p:sp>
      <p:pic>
        <p:nvPicPr>
          <p:cNvPr id="42" name="Segnaposto immagine 3" descr="primo piano di un edificio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Opportunità di business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Aumentare la soddisfazione dei clienti del 2%</a:t>
            </a:r>
            <a:br>
              <a:rPr lang="it-IT"/>
            </a:br>
            <a:endParaRPr lang="it-IT"/>
          </a:p>
          <a:p>
            <a:pPr rtl="0"/>
            <a:r>
              <a:rPr lang="it-IT"/>
              <a:t>Mantenere la crescita</a:t>
            </a:r>
          </a:p>
          <a:p>
            <a:pPr rtl="0"/>
            <a:endParaRPr lang="it-IT"/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it-IT"/>
              <a:t>Altre priorità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/>
              <a:t>Ridurre il numero di rotazioni di almeno 2 unità</a:t>
            </a:r>
            <a:br>
              <a:rPr lang="it-IT"/>
            </a:br>
            <a:endParaRPr lang="it-IT"/>
          </a:p>
          <a:p>
            <a:pPr rtl="0"/>
            <a:r>
              <a:rPr lang="it-IT"/>
              <a:t>Verificare che i costi di sviluppo rimangano all'interno del budget</a:t>
            </a:r>
          </a:p>
          <a:p>
            <a:pPr rtl="0"/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Priorità dei dipendenti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Inizio dei tirocinanti</a:t>
            </a:r>
            <a:br>
              <a:rPr lang="it-IT"/>
            </a:br>
            <a:endParaRPr lang="it-IT"/>
          </a:p>
          <a:p>
            <a:pPr rtl="0"/>
            <a:r>
              <a:rPr lang="it-IT"/>
              <a:t>Campionati ricreativi al coperto</a:t>
            </a:r>
            <a:br>
              <a:rPr lang="it-IT"/>
            </a:br>
            <a:endParaRPr lang="it-IT"/>
          </a:p>
          <a:p>
            <a:pPr rtl="0"/>
            <a:r>
              <a:rPr lang="it-IT"/>
              <a:t>Tornei di scacchi</a:t>
            </a:r>
            <a:br>
              <a:rPr lang="it-IT"/>
            </a:br>
            <a:endParaRPr lang="it-IT"/>
          </a:p>
          <a:p>
            <a:pPr rtl="0"/>
            <a:r>
              <a:rPr lang="it-IT"/>
              <a:t>Festa per guardare insieme la partita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Agenda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  <a:p>
            <a:pPr rtl="0"/>
            <a:r>
              <a:rPr lang="it-IT" dirty="0"/>
              <a:t>Dataset</a:t>
            </a:r>
          </a:p>
          <a:p>
            <a:pPr rtl="0"/>
            <a:r>
              <a:rPr lang="it-IT" dirty="0"/>
              <a:t>EDA</a:t>
            </a:r>
          </a:p>
          <a:p>
            <a:pPr rtl="0"/>
            <a:r>
              <a:rPr lang="it-IT" dirty="0"/>
              <a:t>Model</a:t>
            </a:r>
          </a:p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11" name="Segnaposto immagine 10" descr="primo piano di un edificio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Riepilogo</a:t>
            </a:r>
            <a:br>
              <a:rPr lang="it-IT"/>
            </a:br>
            <a:endParaRPr lang="it-IT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16" name="Elemento grafico 15" descr="Gruppo di destinatari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Casella di testo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0" y="2125176"/>
            <a:ext cx="4060643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Rispettiamo gli impegni con i clienti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L'anno scorso abbiamo assistito migliaia di clienti e venduto 60.000 unità</a:t>
            </a:r>
          </a:p>
        </p:txBody>
      </p:sp>
      <p:sp>
        <p:nvSpPr>
          <p:cNvPr id="24" name="Esagono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34" name="Elemento grafico 33" descr="Tendenza in crescita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Casella di testo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La nostra azienda procede bene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Nell'ultimo trimestre, i profitti sono aumentati del 3%</a:t>
            </a:r>
          </a:p>
        </p:txBody>
      </p:sp>
      <p:sp>
        <p:nvSpPr>
          <p:cNvPr id="19" name="Esagono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30" name="Elemento grafico 29" descr="Borsa della spesa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Casella di testo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982798" cy="69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I clienti ritornano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Abbiamo aumentato la fidelizzazione del 4%</a:t>
            </a:r>
          </a:p>
        </p:txBody>
      </p:sp>
      <p:sp>
        <p:nvSpPr>
          <p:cNvPr id="26" name="Esagono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36" name="Elemento grafico 35" descr="Appunti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Casella di testo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Ci stiamo dando da fare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Abbiamo terminato il progetto di consolidamento</a:t>
            </a:r>
          </a:p>
        </p:txBody>
      </p:sp>
      <p:sp>
        <p:nvSpPr>
          <p:cNvPr id="20" name="Esagono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32" name="Elemento grafico 31" descr="Rete dell'utente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Casella di testo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Il nostro team sta crescendo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Abbiamo dato il benvenuto a 3 nuovi membri del team ultimo trimestre</a:t>
            </a:r>
            <a:endParaRPr lang="it-IT" sz="1600"/>
          </a:p>
        </p:txBody>
      </p:sp>
      <p:sp>
        <p:nvSpPr>
          <p:cNvPr id="28" name="Esagono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38" name="Elemento grafico 37" descr="Megafono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Casella di testo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Siamo leader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Siamo tra le aziende principali nel settore</a:t>
            </a:r>
            <a:br>
              <a:rPr kumimoji="0" lang="it-IT" sz="16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su tutta la linea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Conclusione</a:t>
            </a:r>
          </a:p>
          <a:p>
            <a:pPr rtl="0"/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/>
              <a:t>Grazie al vostro impegno e alla vostra spiccata etica professionale, sappiamo che il prossimo anno sarà ancora migliore di quello trascorso. </a:t>
            </a:r>
          </a:p>
          <a:p>
            <a:pPr rtl="0"/>
            <a:r>
              <a:rPr lang="it-IT"/>
              <a:t>Non vediamo l'ora di collaborare. </a:t>
            </a:r>
          </a:p>
          <a:p>
            <a:pPr rtl="0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Martina</a:t>
            </a:r>
          </a:p>
          <a:p>
            <a:pPr rtl="0"/>
            <a:r>
              <a:rPr lang="it-IT"/>
              <a:t>Sales@contoso.com</a:t>
            </a:r>
          </a:p>
        </p:txBody>
      </p:sp>
      <p:pic>
        <p:nvPicPr>
          <p:cNvPr id="20" name="Segnaposto immagine 8" descr="primo piano di un pont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b="0" i="0" dirty="0">
                <a:effectLst/>
              </a:rPr>
              <a:t>Have you ever wondered when the best time of year to book a hotel room is? Or the optimal length of stay in order to get the best daily rate? What if you wanted to predict whether or not a hotel was likely to receive a disproportionately high number of special requests? With this dataset we would like to try to predict a cancellation based on data.</a:t>
            </a:r>
            <a:endParaRPr lang="it-IT" dirty="0"/>
          </a:p>
        </p:txBody>
      </p:sp>
      <p:pic>
        <p:nvPicPr>
          <p:cNvPr id="4" name="Segnaposto immagine 3" descr="primo piano di un edificio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Dataset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957018"/>
            <a:ext cx="4275138" cy="3560763"/>
          </a:xfrm>
        </p:spPr>
        <p:txBody>
          <a:bodyPr rtlCol="0"/>
          <a:lstStyle/>
          <a:p>
            <a:pPr marL="0" indent="0" rtl="0">
              <a:buNone/>
            </a:pPr>
            <a:r>
              <a:rPr lang="it-IT" dirty="0"/>
              <a:t>The datasets </a:t>
            </a:r>
            <a:r>
              <a:rPr lang="it-IT" dirty="0" err="1"/>
              <a:t>now</a:t>
            </a:r>
            <a:r>
              <a:rPr lang="it-IT" dirty="0"/>
              <a:t> made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aiming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development</a:t>
            </a:r>
            <a:r>
              <a:rPr lang="it-IT" dirty="0"/>
              <a:t> of </a:t>
            </a:r>
            <a:r>
              <a:rPr lang="it-IT" dirty="0" err="1"/>
              <a:t>prediction</a:t>
            </a:r>
            <a:r>
              <a:rPr lang="it-IT" dirty="0"/>
              <a:t> models to </a:t>
            </a:r>
            <a:r>
              <a:rPr lang="it-IT" dirty="0" err="1"/>
              <a:t>classify</a:t>
            </a:r>
            <a:r>
              <a:rPr lang="it-IT" dirty="0"/>
              <a:t> a hotel </a:t>
            </a:r>
            <a:r>
              <a:rPr lang="it-IT" dirty="0" err="1"/>
              <a:t>booking’s</a:t>
            </a:r>
            <a:r>
              <a:rPr lang="it-IT" dirty="0"/>
              <a:t> </a:t>
            </a:r>
            <a:r>
              <a:rPr lang="it-IT" dirty="0" err="1"/>
              <a:t>likelihood</a:t>
            </a:r>
            <a:r>
              <a:rPr lang="it-IT" dirty="0"/>
              <a:t> to be </a:t>
            </a:r>
            <a:r>
              <a:rPr lang="it-IT" dirty="0" err="1"/>
              <a:t>canceled</a:t>
            </a:r>
            <a:r>
              <a:rPr lang="it-IT" dirty="0"/>
              <a:t>. </a:t>
            </a:r>
            <a:r>
              <a:rPr lang="it-IT" dirty="0" err="1"/>
              <a:t>These</a:t>
            </a:r>
            <a:r>
              <a:rPr lang="it-IT" dirty="0"/>
              <a:t> are 3 </a:t>
            </a:r>
            <a:r>
              <a:rPr lang="it-IT" dirty="0" err="1"/>
              <a:t>variables</a:t>
            </a:r>
            <a:r>
              <a:rPr lang="it-IT" dirty="0"/>
              <a:t> of 32: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</a:rPr>
              <a:t>adr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: Average Daily Rate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Meal: Undefined/SC – no meal package; BB – Bed &amp; Breakfast; HB – Half board (breakfast and one other meal – usually dinner); FB – Full board (breakfast, lunch and dinner)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Cancelled: Target Variable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0" indent="0" rtl="0">
              <a:buNone/>
            </a:pPr>
            <a:endParaRPr lang="it-IT" dirty="0"/>
          </a:p>
        </p:txBody>
      </p:sp>
      <p:pic>
        <p:nvPicPr>
          <p:cNvPr id="4" name="Segnaposto immagine 3" descr="primo piano di un edificio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113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Scale mobili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 eaLnBrk="1" latinLnBrk="0" hangingPunct="1"/>
            <a:r>
              <a:rPr lang="it-IT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EDA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Data Profiling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Numeric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Cancellation</a:t>
            </a:r>
            <a:r>
              <a:rPr lang="it-IT" dirty="0"/>
              <a:t> Rate Distribution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718B198-6011-45E0-B6B0-275B96F12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247" y="1645589"/>
            <a:ext cx="7227506" cy="46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894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Datetime</a:t>
            </a:r>
            <a:r>
              <a:rPr lang="it-IT" dirty="0"/>
              <a:t> Hotel Distribution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0D8BF3D-157E-4B89-984F-464E618CA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60" y="1770222"/>
            <a:ext cx="8260080" cy="406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060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Datetime</a:t>
            </a:r>
            <a:r>
              <a:rPr lang="it-IT" dirty="0"/>
              <a:t> Hotel Distribution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87FD8580-D9F5-4529-B0E9-D9E3A96D5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25" y="1686641"/>
            <a:ext cx="6779149" cy="453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633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290_TF16411253_Win32" id="{DDE54870-2CE9-4EBD-B390-148B1DB4D946}" vid="{ED97BC0F-03A0-498D-B535-88250C6DA4D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geometrica</Template>
  <TotalTime>153</TotalTime>
  <Words>798</Words>
  <Application>Microsoft Office PowerPoint</Application>
  <PresentationFormat>Widescreen</PresentationFormat>
  <Paragraphs>146</Paragraphs>
  <Slides>21</Slides>
  <Notes>21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21</vt:i4>
      </vt:variant>
    </vt:vector>
  </HeadingPairs>
  <TitlesOfParts>
    <vt:vector size="28" baseType="lpstr">
      <vt:lpstr>Arial</vt:lpstr>
      <vt:lpstr>Calibri</vt:lpstr>
      <vt:lpstr>Calibri Light</vt:lpstr>
      <vt:lpstr>Century</vt:lpstr>
      <vt:lpstr>Corbel</vt:lpstr>
      <vt:lpstr>Wingdings</vt:lpstr>
      <vt:lpstr>Tema di Office</vt:lpstr>
      <vt:lpstr>Hotel Bookind Demand</vt:lpstr>
      <vt:lpstr>Agenda</vt:lpstr>
      <vt:lpstr>Introduction</vt:lpstr>
      <vt:lpstr>Dataset</vt:lpstr>
      <vt:lpstr>EDA</vt:lpstr>
      <vt:lpstr>Numeric Variable Distribution</vt:lpstr>
      <vt:lpstr>Cancellation Rate Distribution</vt:lpstr>
      <vt:lpstr>Datetime Hotel Distribution</vt:lpstr>
      <vt:lpstr>Datetime Hotel Distribution</vt:lpstr>
      <vt:lpstr>Percentage of NaN Values</vt:lpstr>
      <vt:lpstr>Map of % guests</vt:lpstr>
      <vt:lpstr>Variables correlated with our target</vt:lpstr>
      <vt:lpstr>Model Explanation</vt:lpstr>
      <vt:lpstr>Model Explanation: XGB</vt:lpstr>
      <vt:lpstr>Model Explanation: XGB</vt:lpstr>
      <vt:lpstr>Collaborare con Contoso è stato fantastico. Filippa era la mia rappresentante e ha anticipato ogni mia esigenza, lavorando diligentemente alla soluzione del problema.</vt:lpstr>
      <vt:lpstr>Team</vt:lpstr>
      <vt:lpstr>Obiettivi per il T1 </vt:lpstr>
      <vt:lpstr>Obiettivi per il T2 </vt:lpstr>
      <vt:lpstr>Riepilogo </vt:lpstr>
      <vt:lpstr>Conclusione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Bookind Deman</dc:title>
  <dc:creator>Luca Testa</dc:creator>
  <cp:lastModifiedBy>Giorgio Martelli</cp:lastModifiedBy>
  <cp:revision>13</cp:revision>
  <dcterms:created xsi:type="dcterms:W3CDTF">2021-04-29T17:55:06Z</dcterms:created>
  <dcterms:modified xsi:type="dcterms:W3CDTF">2021-05-20T14:27:11Z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